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0" r:id="rId7"/>
    <p:sldId id="261" r:id="rId8"/>
    <p:sldId id="262" r:id="rId9"/>
    <p:sldId id="264" r:id="rId10"/>
    <p:sldId id="266" r:id="rId11"/>
    <p:sldId id="267" r:id="rId12"/>
    <p:sldId id="268" r:id="rId13"/>
    <p:sldId id="269" r:id="rId14"/>
    <p:sldId id="270" r:id="rId15"/>
    <p:sldId id="271" r:id="rId16"/>
    <p:sldId id="272" r:id="rId17"/>
    <p:sldId id="26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84" y="-3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810BAB-FB18-47A6-99B0-B7DEBE56C5C5}" type="datetimeFigureOut">
              <a:rPr lang="en-US" smtClean="0"/>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2912182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10BAB-FB18-47A6-99B0-B7DEBE56C5C5}" type="datetimeFigureOut">
              <a:rPr lang="en-US" smtClean="0"/>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471135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10BAB-FB18-47A6-99B0-B7DEBE56C5C5}" type="datetimeFigureOut">
              <a:rPr lang="en-US" smtClean="0"/>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130219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10BAB-FB18-47A6-99B0-B7DEBE56C5C5}" type="datetimeFigureOut">
              <a:rPr lang="en-US" smtClean="0"/>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4179845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810BAB-FB18-47A6-99B0-B7DEBE56C5C5}" type="datetimeFigureOut">
              <a:rPr lang="en-US" smtClean="0"/>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2395550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810BAB-FB18-47A6-99B0-B7DEBE56C5C5}" type="datetimeFigureOut">
              <a:rPr lang="en-US" smtClean="0"/>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2660667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810BAB-FB18-47A6-99B0-B7DEBE56C5C5}" type="datetimeFigureOut">
              <a:rPr lang="en-US" smtClean="0"/>
              <a:t>4/17/2012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69173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810BAB-FB18-47A6-99B0-B7DEBE56C5C5}" type="datetimeFigureOut">
              <a:rPr lang="en-US" smtClean="0"/>
              <a:t>4/17/2012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3521091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810BAB-FB18-47A6-99B0-B7DEBE56C5C5}" type="datetimeFigureOut">
              <a:rPr lang="en-US" smtClean="0"/>
              <a:t>4/17/2012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1368276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810BAB-FB18-47A6-99B0-B7DEBE56C5C5}" type="datetimeFigureOut">
              <a:rPr lang="en-US" smtClean="0"/>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520498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810BAB-FB18-47A6-99B0-B7DEBE56C5C5}" type="datetimeFigureOut">
              <a:rPr lang="en-US" smtClean="0"/>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99EC5B-2867-4258-B9AA-6B9989010F1F}" type="slidenum">
              <a:rPr lang="en-US" smtClean="0"/>
              <a:t>‹#›</a:t>
            </a:fld>
            <a:endParaRPr lang="en-US"/>
          </a:p>
        </p:txBody>
      </p:sp>
    </p:spTree>
    <p:extLst>
      <p:ext uri="{BB962C8B-B14F-4D97-AF65-F5344CB8AC3E}">
        <p14:creationId xmlns:p14="http://schemas.microsoft.com/office/powerpoint/2010/main" val="4271840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810BAB-FB18-47A6-99B0-B7DEBE56C5C5}" type="datetimeFigureOut">
              <a:rPr lang="en-US" smtClean="0"/>
              <a:t>4/17/2012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99EC5B-2867-4258-B9AA-6B9989010F1F}" type="slidenum">
              <a:rPr lang="en-US" smtClean="0"/>
              <a:t>‹#›</a:t>
            </a:fld>
            <a:endParaRPr lang="en-US"/>
          </a:p>
        </p:txBody>
      </p:sp>
    </p:spTree>
    <p:extLst>
      <p:ext uri="{BB962C8B-B14F-4D97-AF65-F5344CB8AC3E}">
        <p14:creationId xmlns:p14="http://schemas.microsoft.com/office/powerpoint/2010/main" val="3465673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ris.peabody.vanderbilt.edu/at/at_04.html"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iris.peabody.vanderbilt.edu/at/at_05.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iris.peabody.vanderbilt.edu/at/at_02.html"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hyperlink" Target="http://iris.peabody.vanderbilt.edu/at/at_03.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752975"/>
            <a:ext cx="6400800" cy="1752600"/>
          </a:xfrm>
        </p:spPr>
        <p:txBody>
          <a:bodyPr/>
          <a:lstStyle/>
          <a:p>
            <a:r>
              <a:rPr lang="en-US" b="1" dirty="0"/>
              <a:t>IRIS Center</a:t>
            </a:r>
            <a:endParaRPr lang="en-US" dirty="0"/>
          </a:p>
          <a:p>
            <a:r>
              <a:rPr lang="en-US" b="1" dirty="0"/>
              <a:t>Module 1: Assistive Technology—An Overview</a:t>
            </a: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799" y="228600"/>
            <a:ext cx="7248525" cy="4524375"/>
          </a:xfrm>
          <a:prstGeom prst="rect">
            <a:avLst/>
          </a:prstGeom>
        </p:spPr>
      </p:pic>
      <p:sp>
        <p:nvSpPr>
          <p:cNvPr id="5" name="Rectangle 4"/>
          <p:cNvSpPr/>
          <p:nvPr/>
        </p:nvSpPr>
        <p:spPr>
          <a:xfrm>
            <a:off x="1066799" y="4038600"/>
            <a:ext cx="7010401" cy="8382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583767144"/>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These include training on: </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solidFill>
                  <a:schemeClr val="accent4">
                    <a:lumMod val="75000"/>
                  </a:schemeClr>
                </a:solidFill>
              </a:rPr>
              <a:t>Using software and hardware across all environments (e.g., school, home, community)</a:t>
            </a:r>
          </a:p>
          <a:p>
            <a:pPr lvl="0"/>
            <a:r>
              <a:rPr lang="en-US" dirty="0" smtClean="0">
                <a:solidFill>
                  <a:schemeClr val="accent4">
                    <a:lumMod val="75000"/>
                  </a:schemeClr>
                </a:solidFill>
              </a:rPr>
              <a:t>Arranging the physical environment (e.g., ensuring that the physical space is set up to facilitate the most effective use of his AT)</a:t>
            </a:r>
          </a:p>
          <a:p>
            <a:pPr lvl="0"/>
            <a:r>
              <a:rPr lang="en-US" dirty="0" smtClean="0">
                <a:solidFill>
                  <a:schemeClr val="accent4">
                    <a:lumMod val="75000"/>
                  </a:schemeClr>
                </a:solidFill>
              </a:rPr>
              <a:t>Troubleshooting and making minor repairs to AT devices, including who to contact for technical support</a:t>
            </a:r>
          </a:p>
          <a:p>
            <a:endParaRPr lang="en-US" dirty="0"/>
          </a:p>
        </p:txBody>
      </p:sp>
    </p:spTree>
    <p:extLst>
      <p:ext uri="{BB962C8B-B14F-4D97-AF65-F5344CB8AC3E}">
        <p14:creationId xmlns:p14="http://schemas.microsoft.com/office/powerpoint/2010/main" val="225290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What are the school's responsibilities regarding assistive technology?</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7030A0"/>
                </a:solidFill>
              </a:rPr>
              <a:t>Students </a:t>
            </a:r>
            <a:r>
              <a:rPr lang="en-US" dirty="0">
                <a:solidFill>
                  <a:srgbClr val="7030A0"/>
                </a:solidFill>
              </a:rPr>
              <a:t>must have access to needed AT if they are to ensure that all students have access to a free appropriate public education (FAPE).</a:t>
            </a:r>
          </a:p>
          <a:p>
            <a:endParaRPr lang="en-US" dirty="0"/>
          </a:p>
        </p:txBody>
      </p:sp>
      <p:pic>
        <p:nvPicPr>
          <p:cNvPr id="4" name="Picture 3">
            <a:hlinkClick r:id="rId3">
              <a:snd r:embed="rId2" name="chimes.wav"/>
            </a:hlinkClick>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0" y="3733800"/>
            <a:ext cx="3895725" cy="22764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737430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IDEA '04 requires IEP teams to consider…</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7030A0"/>
                </a:solidFill>
              </a:rPr>
              <a:t>…whether </a:t>
            </a:r>
            <a:r>
              <a:rPr lang="en-US" dirty="0">
                <a:solidFill>
                  <a:srgbClr val="7030A0"/>
                </a:solidFill>
              </a:rPr>
              <a:t>AT devices and services are needed to accomplish the individualized goals and objectives for students with disabilities. </a:t>
            </a:r>
          </a:p>
          <a:p>
            <a:endParaRPr lang="en-US" dirty="0"/>
          </a:p>
        </p:txBody>
      </p:sp>
    </p:spTree>
    <p:extLst>
      <p:ext uri="{BB962C8B-B14F-4D97-AF65-F5344CB8AC3E}">
        <p14:creationId xmlns:p14="http://schemas.microsoft.com/office/powerpoint/2010/main" val="38266800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Wisconsin Assistive Technology Initiative (WATI) Assistive Technology Consideration Guide</a:t>
            </a:r>
            <a:endParaRPr lang="en-US" sz="3600" dirty="0"/>
          </a:p>
        </p:txBody>
      </p:sp>
      <p:sp>
        <p:nvSpPr>
          <p:cNvPr id="3" name="Content Placeholder 2"/>
          <p:cNvSpPr>
            <a:spLocks noGrp="1"/>
          </p:cNvSpPr>
          <p:nvPr>
            <p:ph idx="1"/>
          </p:nvPr>
        </p:nvSpPr>
        <p:spPr/>
        <p:txBody>
          <a:bodyPr/>
          <a:lstStyle/>
          <a:p>
            <a:pPr marL="0" indent="0">
              <a:buNone/>
            </a:pPr>
            <a:r>
              <a:rPr lang="en-US" dirty="0" smtClean="0">
                <a:solidFill>
                  <a:srgbClr val="7030A0"/>
                </a:solidFill>
              </a:rPr>
              <a:t>One of the most commonly used or adapted AT consideration guides is the Wisconsin Assistive Technology Initiative (WATI) Assistive Technology Consideration Guide.</a:t>
            </a:r>
          </a:p>
          <a:p>
            <a:endParaRPr lang="en-US" dirty="0"/>
          </a:p>
        </p:txBody>
      </p:sp>
    </p:spTree>
    <p:extLst>
      <p:ext uri="{BB962C8B-B14F-4D97-AF65-F5344CB8AC3E}">
        <p14:creationId xmlns:p14="http://schemas.microsoft.com/office/powerpoint/2010/main" val="8408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Implementing AT</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solidFill>
                  <a:schemeClr val="accent4">
                    <a:lumMod val="75000"/>
                  </a:schemeClr>
                </a:solidFill>
              </a:rPr>
              <a:t>Who </a:t>
            </a:r>
            <a:r>
              <a:rPr lang="en-US" dirty="0">
                <a:solidFill>
                  <a:schemeClr val="accent4">
                    <a:lumMod val="75000"/>
                  </a:schemeClr>
                </a:solidFill>
              </a:rPr>
              <a:t>is the contact person for coordinating efforts</a:t>
            </a:r>
          </a:p>
          <a:p>
            <a:pPr lvl="0"/>
            <a:r>
              <a:rPr lang="en-US" dirty="0">
                <a:solidFill>
                  <a:schemeClr val="accent4">
                    <a:lumMod val="75000"/>
                  </a:schemeClr>
                </a:solidFill>
              </a:rPr>
              <a:t>Who is on the Implementation Team and what are their roles</a:t>
            </a:r>
          </a:p>
          <a:p>
            <a:pPr lvl="0"/>
            <a:r>
              <a:rPr lang="en-US" dirty="0">
                <a:solidFill>
                  <a:schemeClr val="accent4">
                    <a:lumMod val="75000"/>
                  </a:schemeClr>
                </a:solidFill>
              </a:rPr>
              <a:t>What AT devices and services will be used</a:t>
            </a:r>
          </a:p>
          <a:p>
            <a:pPr lvl="0"/>
            <a:r>
              <a:rPr lang="en-US" dirty="0">
                <a:solidFill>
                  <a:schemeClr val="accent4">
                    <a:lumMod val="75000"/>
                  </a:schemeClr>
                </a:solidFill>
              </a:rPr>
              <a:t>How AT will be used across home, school, and community environments</a:t>
            </a:r>
          </a:p>
          <a:p>
            <a:pPr lvl="0"/>
            <a:r>
              <a:rPr lang="en-US" dirty="0">
                <a:solidFill>
                  <a:schemeClr val="accent4">
                    <a:lumMod val="75000"/>
                  </a:schemeClr>
                </a:solidFill>
              </a:rPr>
              <a:t>How the student, teachers, and parents will be trained on AT</a:t>
            </a:r>
          </a:p>
          <a:p>
            <a:pPr lvl="0"/>
            <a:r>
              <a:rPr lang="en-US" dirty="0">
                <a:solidFill>
                  <a:schemeClr val="accent4">
                    <a:lumMod val="75000"/>
                  </a:schemeClr>
                </a:solidFill>
              </a:rPr>
              <a:t>How AT will be monitored and evaluated</a:t>
            </a:r>
          </a:p>
          <a:p>
            <a:pPr marL="0" indent="0">
              <a:buNone/>
            </a:pPr>
            <a:endParaRPr lang="en-US" u="sng" dirty="0" smtClean="0">
              <a:solidFill>
                <a:schemeClr val="accent4">
                  <a:lumMod val="75000"/>
                </a:schemeClr>
              </a:solidFill>
            </a:endParaRPr>
          </a:p>
          <a:p>
            <a:pPr marL="0" indent="0">
              <a:buNone/>
            </a:pPr>
            <a:r>
              <a:rPr lang="en-US" dirty="0" smtClean="0">
                <a:solidFill>
                  <a:schemeClr val="accent4">
                    <a:lumMod val="75000"/>
                  </a:schemeClr>
                </a:solidFill>
                <a:hlinkClick r:id="rId2"/>
              </a:rPr>
              <a:t>Click </a:t>
            </a:r>
            <a:r>
              <a:rPr lang="en-US" dirty="0">
                <a:solidFill>
                  <a:schemeClr val="accent4">
                    <a:lumMod val="75000"/>
                  </a:schemeClr>
                </a:solidFill>
                <a:hlinkClick r:id="rId2"/>
              </a:rPr>
              <a:t>to view or print the National Assistive Technology Research Institute's Assistive Technology Implementation Plan.</a:t>
            </a:r>
            <a:endParaRPr lang="en-US" dirty="0">
              <a:solidFill>
                <a:schemeClr val="accent4">
                  <a:lumMod val="75000"/>
                </a:schemeClr>
              </a:solidFill>
            </a:endParaRPr>
          </a:p>
          <a:p>
            <a:endParaRPr lang="en-US" dirty="0"/>
          </a:p>
        </p:txBody>
      </p:sp>
    </p:spTree>
    <p:extLst>
      <p:ext uri="{BB962C8B-B14F-4D97-AF65-F5344CB8AC3E}">
        <p14:creationId xmlns:p14="http://schemas.microsoft.com/office/powerpoint/2010/main" val="2585327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pPr marL="0" indent="0">
              <a:buNone/>
            </a:pPr>
            <a:r>
              <a:rPr lang="en-US" dirty="0"/>
              <a:t>As soon as the implementation of AT has begun, it is critical that information be gathered so the team can make informed decisions about what is working for the student. Some of the information that should be collected includes: </a:t>
            </a:r>
          </a:p>
          <a:p>
            <a:pPr lvl="0"/>
            <a:r>
              <a:rPr lang="en-US" dirty="0">
                <a:solidFill>
                  <a:schemeClr val="accent4">
                    <a:lumMod val="75000"/>
                  </a:schemeClr>
                </a:solidFill>
              </a:rPr>
              <a:t>Student feedback to determine whether the student likes the AT and feels that it is helpful</a:t>
            </a:r>
          </a:p>
          <a:p>
            <a:pPr lvl="0"/>
            <a:r>
              <a:rPr lang="en-US" dirty="0">
                <a:solidFill>
                  <a:schemeClr val="accent4">
                    <a:lumMod val="75000"/>
                  </a:schemeClr>
                </a:solidFill>
              </a:rPr>
              <a:t>Observations to establish whether the student uses the AT and appears engaged and interested in using the device</a:t>
            </a:r>
          </a:p>
          <a:p>
            <a:pPr lvl="0"/>
            <a:r>
              <a:rPr lang="en-US" dirty="0">
                <a:solidFill>
                  <a:schemeClr val="accent4">
                    <a:lumMod val="75000"/>
                  </a:schemeClr>
                </a:solidFill>
              </a:rPr>
              <a:t>Performance data to determine whether the AT helps the student to perform the intended task(s)</a:t>
            </a:r>
          </a:p>
          <a:p>
            <a:endParaRPr lang="en-US" dirty="0"/>
          </a:p>
        </p:txBody>
      </p:sp>
    </p:spTree>
    <p:extLst>
      <p:ext uri="{BB962C8B-B14F-4D97-AF65-F5344CB8AC3E}">
        <p14:creationId xmlns:p14="http://schemas.microsoft.com/office/powerpoint/2010/main" val="306525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Some Reasons for AT Abandonment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398789101"/>
              </p:ext>
            </p:extLst>
          </p:nvPr>
        </p:nvGraphicFramePr>
        <p:xfrm>
          <a:off x="381000" y="1378458"/>
          <a:ext cx="8229600" cy="5250942"/>
        </p:xfrm>
        <a:graphic>
          <a:graphicData uri="http://schemas.openxmlformats.org/drawingml/2006/table">
            <a:tbl>
              <a:tblPr firstRow="1" firstCol="1" bandRow="1">
                <a:tableStyleId>{2D5ABB26-0587-4C30-8999-92F81FD0307C}</a:tableStyleId>
              </a:tblPr>
              <a:tblGrid>
                <a:gridCol w="8229600"/>
              </a:tblGrid>
              <a:tr h="5164582">
                <a:tc>
                  <a:txBody>
                    <a:bodyPr/>
                    <a:lstStyle/>
                    <a:p>
                      <a:pPr marL="0" marR="0" lvl="0" indent="0" algn="l">
                        <a:lnSpc>
                          <a:spcPct val="115000"/>
                        </a:lnSpc>
                        <a:spcBef>
                          <a:spcPts val="0"/>
                        </a:spcBef>
                        <a:spcAft>
                          <a:spcPts val="1000"/>
                        </a:spcAft>
                        <a:buSzPts val="1000"/>
                        <a:buFont typeface="Symbol"/>
                        <a:buNone/>
                        <a:tabLst>
                          <a:tab pos="457200" algn="l"/>
                        </a:tabLst>
                      </a:pPr>
                      <a:r>
                        <a:rPr lang="en-US" sz="1800" dirty="0" smtClean="0">
                          <a:effectLst/>
                        </a:rPr>
                        <a:t>The </a:t>
                      </a:r>
                      <a:r>
                        <a:rPr lang="en-US" sz="1800" dirty="0">
                          <a:effectLst/>
                        </a:rPr>
                        <a:t>student was not appropriately involved in the AT process (e.g., identifying or selecting the device).</a:t>
                      </a:r>
                    </a:p>
                    <a:p>
                      <a:pPr marL="0" marR="0" lvl="0" indent="0" algn="l">
                        <a:lnSpc>
                          <a:spcPct val="115000"/>
                        </a:lnSpc>
                        <a:spcBef>
                          <a:spcPts val="0"/>
                        </a:spcBef>
                        <a:spcAft>
                          <a:spcPts val="1000"/>
                        </a:spcAft>
                        <a:buSzPts val="1000"/>
                        <a:buFont typeface="Symbol"/>
                        <a:buNone/>
                        <a:tabLst>
                          <a:tab pos="457200" algn="l"/>
                        </a:tabLst>
                      </a:pPr>
                      <a:r>
                        <a:rPr lang="en-US" sz="1800" dirty="0">
                          <a:effectLst/>
                        </a:rPr>
                        <a:t>The AT is not supported in the environment.</a:t>
                      </a:r>
                    </a:p>
                    <a:p>
                      <a:pPr marL="0" marR="0" lvl="0" indent="0" algn="l">
                        <a:lnSpc>
                          <a:spcPct val="115000"/>
                        </a:lnSpc>
                        <a:spcBef>
                          <a:spcPts val="0"/>
                        </a:spcBef>
                        <a:spcAft>
                          <a:spcPts val="1000"/>
                        </a:spcAft>
                        <a:buSzPts val="1000"/>
                        <a:buFont typeface="Symbol"/>
                        <a:buNone/>
                        <a:tabLst>
                          <a:tab pos="457200" algn="l"/>
                        </a:tabLst>
                      </a:pPr>
                      <a:r>
                        <a:rPr lang="en-US" sz="1800" dirty="0">
                          <a:effectLst/>
                        </a:rPr>
                        <a:t>The device is too difficult to manage or </a:t>
                      </a:r>
                      <a:r>
                        <a:rPr lang="en-US" sz="1800" dirty="0" smtClean="0">
                          <a:effectLst/>
                        </a:rPr>
                        <a:t>use.</a:t>
                      </a:r>
                    </a:p>
                    <a:p>
                      <a:pPr marL="0" marR="0" lvl="0" indent="0" algn="l">
                        <a:lnSpc>
                          <a:spcPct val="115000"/>
                        </a:lnSpc>
                        <a:spcBef>
                          <a:spcPts val="0"/>
                        </a:spcBef>
                        <a:spcAft>
                          <a:spcPts val="1000"/>
                        </a:spcAft>
                        <a:buSzPts val="1000"/>
                        <a:buFont typeface="Symbol"/>
                        <a:buNone/>
                        <a:tabLst>
                          <a:tab pos="457200" algn="l"/>
                        </a:tabLst>
                      </a:pPr>
                      <a:r>
                        <a:rPr lang="en-US" sz="1800" dirty="0" smtClean="0">
                          <a:effectLst/>
                        </a:rPr>
                        <a:t>Teachers </a:t>
                      </a:r>
                      <a:r>
                        <a:rPr lang="en-US" sz="1800" dirty="0">
                          <a:effectLst/>
                        </a:rPr>
                        <a:t>think AT takes too much of their time.</a:t>
                      </a:r>
                    </a:p>
                    <a:p>
                      <a:pPr marL="0" marR="0" lvl="0" indent="0" algn="l">
                        <a:lnSpc>
                          <a:spcPct val="115000"/>
                        </a:lnSpc>
                        <a:spcBef>
                          <a:spcPts val="0"/>
                        </a:spcBef>
                        <a:spcAft>
                          <a:spcPts val="1000"/>
                        </a:spcAft>
                        <a:buSzPts val="1000"/>
                        <a:buFont typeface="Symbol"/>
                        <a:buNone/>
                        <a:tabLst>
                          <a:tab pos="457200" algn="l"/>
                        </a:tabLst>
                      </a:pPr>
                      <a:r>
                        <a:rPr lang="en-US" sz="1800" dirty="0">
                          <a:effectLst/>
                        </a:rPr>
                        <a:t>The AT does not do what it is expected to do.</a:t>
                      </a:r>
                    </a:p>
                    <a:p>
                      <a:pPr marL="0" marR="0" lvl="0" indent="0" algn="l">
                        <a:lnSpc>
                          <a:spcPct val="115000"/>
                        </a:lnSpc>
                        <a:spcBef>
                          <a:spcPts val="0"/>
                        </a:spcBef>
                        <a:spcAft>
                          <a:spcPts val="1000"/>
                        </a:spcAft>
                        <a:buSzPts val="1000"/>
                        <a:buFont typeface="Symbol"/>
                        <a:buNone/>
                        <a:tabLst>
                          <a:tab pos="457200" algn="l"/>
                        </a:tabLst>
                      </a:pPr>
                      <a:r>
                        <a:rPr lang="en-US" sz="1800" dirty="0">
                          <a:effectLst/>
                        </a:rPr>
                        <a:t>The AT device interferes with another AT device or some other task.</a:t>
                      </a:r>
                    </a:p>
                    <a:p>
                      <a:pPr marL="0" marR="0" lvl="0" indent="0" algn="l">
                        <a:lnSpc>
                          <a:spcPct val="115000"/>
                        </a:lnSpc>
                        <a:spcBef>
                          <a:spcPts val="0"/>
                        </a:spcBef>
                        <a:spcAft>
                          <a:spcPts val="1000"/>
                        </a:spcAft>
                        <a:buSzPts val="1000"/>
                        <a:buFont typeface="Symbol"/>
                        <a:buNone/>
                        <a:tabLst>
                          <a:tab pos="457200" algn="l"/>
                        </a:tabLst>
                      </a:pPr>
                      <a:r>
                        <a:rPr lang="en-US" sz="1800" dirty="0">
                          <a:effectLst/>
                        </a:rPr>
                        <a:t>The AT device is inflexible and not suitable for changing needs. That is, it does not grow with the student.</a:t>
                      </a:r>
                    </a:p>
                    <a:p>
                      <a:pPr marL="0" marR="0" lvl="0" indent="0" algn="l">
                        <a:lnSpc>
                          <a:spcPct val="115000"/>
                        </a:lnSpc>
                        <a:spcBef>
                          <a:spcPts val="0"/>
                        </a:spcBef>
                        <a:spcAft>
                          <a:spcPts val="1000"/>
                        </a:spcAft>
                        <a:buSzPts val="1000"/>
                        <a:buFont typeface="Symbol"/>
                        <a:buNone/>
                        <a:tabLst>
                          <a:tab pos="457200" algn="l"/>
                        </a:tabLst>
                      </a:pPr>
                      <a:r>
                        <a:rPr lang="en-US" sz="1800" dirty="0">
                          <a:effectLst/>
                        </a:rPr>
                        <a:t>The student is embarrassed or doesn't want to use something that makes him or her seem different from his or her peers.</a:t>
                      </a:r>
                    </a:p>
                    <a:p>
                      <a:pPr marL="0" marR="0" lvl="0" indent="0" algn="l">
                        <a:lnSpc>
                          <a:spcPct val="115000"/>
                        </a:lnSpc>
                        <a:spcBef>
                          <a:spcPts val="0"/>
                        </a:spcBef>
                        <a:spcAft>
                          <a:spcPts val="1000"/>
                        </a:spcAft>
                        <a:buSzPts val="1000"/>
                        <a:buFont typeface="Symbol"/>
                        <a:buNone/>
                        <a:tabLst>
                          <a:tab pos="457200" algn="l"/>
                        </a:tabLst>
                      </a:pPr>
                      <a:r>
                        <a:rPr lang="en-US" sz="1800" dirty="0">
                          <a:effectLst/>
                        </a:rPr>
                        <a:t>The device is not cool enough. The student may have a preconceived idea about the device.</a:t>
                      </a:r>
                      <a:endParaRPr lang="en-US" sz="1800" dirty="0">
                        <a:effectLst/>
                        <a:latin typeface="Calibri"/>
                        <a:ea typeface="Calibri"/>
                        <a:cs typeface="Times New Roman"/>
                      </a:endParaRPr>
                    </a:p>
                  </a:txBody>
                  <a:tcPr marL="76200" marR="76200" marT="76200" marB="76200" anchor="ctr"/>
                </a:tc>
              </a:tr>
            </a:tbl>
          </a:graphicData>
        </a:graphic>
      </p:graphicFrame>
      <p:sp>
        <p:nvSpPr>
          <p:cNvPr id="7" name="Rectangle 2"/>
          <p:cNvSpPr>
            <a:spLocks noChangeArrowheads="1"/>
          </p:cNvSpPr>
          <p:nvPr/>
        </p:nvSpPr>
        <p:spPr bwMode="auto">
          <a:xfrm>
            <a:off x="457200" y="22272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19925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
            <a:ext cx="9144000" cy="6873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4338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Initial Questions</a:t>
            </a:r>
            <a:endParaRPr lang="en-US" dirty="0"/>
          </a:p>
        </p:txBody>
      </p:sp>
      <p:sp>
        <p:nvSpPr>
          <p:cNvPr id="3" name="Content Placeholder 2"/>
          <p:cNvSpPr>
            <a:spLocks noGrp="1"/>
          </p:cNvSpPr>
          <p:nvPr>
            <p:ph idx="1"/>
          </p:nvPr>
        </p:nvSpPr>
        <p:spPr/>
        <p:txBody>
          <a:bodyPr>
            <a:normAutofit/>
          </a:bodyPr>
          <a:lstStyle/>
          <a:p>
            <a:pPr lvl="0"/>
            <a:r>
              <a:rPr lang="en-US" b="1" dirty="0" smtClean="0">
                <a:solidFill>
                  <a:schemeClr val="accent4">
                    <a:lumMod val="75000"/>
                  </a:schemeClr>
                </a:solidFill>
              </a:rPr>
              <a:t>What </a:t>
            </a:r>
            <a:r>
              <a:rPr lang="en-US" b="1" dirty="0">
                <a:solidFill>
                  <a:schemeClr val="accent4">
                    <a:lumMod val="75000"/>
                  </a:schemeClr>
                </a:solidFill>
              </a:rPr>
              <a:t>should Ms. Adelaide know about assistive technology and how it is used by students with disabilities? </a:t>
            </a:r>
            <a:endParaRPr lang="en-US" dirty="0">
              <a:solidFill>
                <a:schemeClr val="accent4">
                  <a:lumMod val="75000"/>
                </a:schemeClr>
              </a:solidFill>
            </a:endParaRPr>
          </a:p>
          <a:p>
            <a:pPr lvl="0"/>
            <a:r>
              <a:rPr lang="en-US" b="1" dirty="0">
                <a:solidFill>
                  <a:schemeClr val="accent4">
                    <a:lumMod val="75000"/>
                  </a:schemeClr>
                </a:solidFill>
              </a:rPr>
              <a:t>What are the school's responsibilities regarding assistive technology? </a:t>
            </a:r>
            <a:endParaRPr lang="en-US" dirty="0">
              <a:solidFill>
                <a:schemeClr val="accent4">
                  <a:lumMod val="75000"/>
                </a:schemeClr>
              </a:solidFill>
            </a:endParaRPr>
          </a:p>
          <a:p>
            <a:pPr lvl="0"/>
            <a:r>
              <a:rPr lang="en-US" b="1" dirty="0">
                <a:solidFill>
                  <a:schemeClr val="accent4">
                    <a:lumMod val="75000"/>
                  </a:schemeClr>
                </a:solidFill>
              </a:rPr>
              <a:t>What can classroom teachers do to help their students fully succeed in their use of assistive technology? </a:t>
            </a:r>
            <a:endParaRPr lang="en-US" dirty="0">
              <a:solidFill>
                <a:schemeClr val="accent4">
                  <a:lumMod val="75000"/>
                </a:schemeClr>
              </a:solidFill>
            </a:endParaRPr>
          </a:p>
          <a:p>
            <a:endParaRPr lang="en-US" dirty="0"/>
          </a:p>
        </p:txBody>
      </p:sp>
    </p:spTree>
    <p:extLst>
      <p:ext uri="{BB962C8B-B14F-4D97-AF65-F5344CB8AC3E}">
        <p14:creationId xmlns:p14="http://schemas.microsoft.com/office/powerpoint/2010/main" val="2952524698"/>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10000"/>
          </a:bodyPr>
          <a:lstStyle/>
          <a:p>
            <a:pPr marL="0" indent="0">
              <a:buNone/>
            </a:pPr>
            <a:r>
              <a:rPr lang="en-US" dirty="0"/>
              <a:t>After reviewing the Perspectives and Resources section and after completing the accompanying activities, you should be able to: </a:t>
            </a:r>
          </a:p>
          <a:p>
            <a:pPr lvl="0"/>
            <a:r>
              <a:rPr lang="en-US" dirty="0">
                <a:solidFill>
                  <a:schemeClr val="accent4">
                    <a:lumMod val="75000"/>
                  </a:schemeClr>
                </a:solidFill>
              </a:rPr>
              <a:t>Define assistive technology</a:t>
            </a:r>
          </a:p>
          <a:p>
            <a:pPr lvl="0"/>
            <a:r>
              <a:rPr lang="en-US" dirty="0">
                <a:solidFill>
                  <a:schemeClr val="accent4">
                    <a:lumMod val="75000"/>
                  </a:schemeClr>
                </a:solidFill>
              </a:rPr>
              <a:t>Differentiate between assistive technology devices and assistive technology services</a:t>
            </a:r>
          </a:p>
          <a:p>
            <a:pPr lvl="0"/>
            <a:r>
              <a:rPr lang="en-US" dirty="0">
                <a:solidFill>
                  <a:schemeClr val="accent4">
                    <a:lumMod val="75000"/>
                  </a:schemeClr>
                </a:solidFill>
              </a:rPr>
              <a:t>Understand how assistive technology helps students with disabilities gain access to the curriculum</a:t>
            </a:r>
          </a:p>
          <a:p>
            <a:pPr lvl="0"/>
            <a:r>
              <a:rPr lang="en-US" dirty="0">
                <a:solidFill>
                  <a:schemeClr val="accent4">
                    <a:lumMod val="75000"/>
                  </a:schemeClr>
                </a:solidFill>
              </a:rPr>
              <a:t>Understand that the IEP team is responsible for considering assistive technology for students with disabilities</a:t>
            </a:r>
          </a:p>
          <a:p>
            <a:pPr lvl="0"/>
            <a:r>
              <a:rPr lang="en-US" dirty="0">
                <a:solidFill>
                  <a:schemeClr val="accent4">
                    <a:lumMod val="75000"/>
                  </a:schemeClr>
                </a:solidFill>
              </a:rPr>
              <a:t>Access resources that support the use of assistive technology for students with disabilities</a:t>
            </a:r>
          </a:p>
          <a:p>
            <a:endParaRPr lang="en-US" dirty="0"/>
          </a:p>
        </p:txBody>
      </p:sp>
    </p:spTree>
    <p:extLst>
      <p:ext uri="{BB962C8B-B14F-4D97-AF65-F5344CB8AC3E}">
        <p14:creationId xmlns:p14="http://schemas.microsoft.com/office/powerpoint/2010/main" val="4042955845"/>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solidFill>
                  <a:schemeClr val="accent4">
                    <a:lumMod val="75000"/>
                  </a:schemeClr>
                </a:solidFill>
              </a:rPr>
              <a:t>AT is any device or service that helps a student with a disability to meet his or her </a:t>
            </a:r>
            <a:r>
              <a:rPr lang="en-US" u="sng" dirty="0">
                <a:solidFill>
                  <a:schemeClr val="accent4">
                    <a:lumMod val="75000"/>
                  </a:schemeClr>
                </a:solidFill>
              </a:rPr>
              <a:t>individualized education program (IEP)</a:t>
            </a:r>
            <a:r>
              <a:rPr lang="en-US" dirty="0">
                <a:solidFill>
                  <a:schemeClr val="accent4">
                    <a:lumMod val="75000"/>
                  </a:schemeClr>
                </a:solidFill>
              </a:rPr>
              <a:t> goals and to participate in the general education setting to the greatest possible extent. More simply, AT improves the functional performance of an individual with a disability. </a:t>
            </a:r>
            <a:endParaRPr lang="en-US" dirty="0" smtClean="0">
              <a:solidFill>
                <a:schemeClr val="accent4">
                  <a:lumMod val="75000"/>
                </a:schemeClr>
              </a:solidFill>
            </a:endParaRPr>
          </a:p>
          <a:p>
            <a:pPr marL="0" indent="0">
              <a:buNone/>
            </a:pPr>
            <a:endParaRPr lang="en-US" dirty="0">
              <a:solidFill>
                <a:schemeClr val="accent4">
                  <a:lumMod val="75000"/>
                </a:schemeClr>
              </a:solidFill>
            </a:endParaRPr>
          </a:p>
          <a:p>
            <a:pPr marL="0" indent="0">
              <a:buNone/>
            </a:pPr>
            <a:r>
              <a:rPr lang="en-US" dirty="0" smtClean="0">
                <a:solidFill>
                  <a:schemeClr val="accent4">
                    <a:lumMod val="75000"/>
                  </a:schemeClr>
                </a:solidFill>
              </a:rPr>
              <a:t>The Individuals with Disabilities Education Improvement Act of 2004 (IDEA '04)</a:t>
            </a:r>
            <a:endParaRPr lang="en-US" dirty="0">
              <a:solidFill>
                <a:schemeClr val="accent4">
                  <a:lumMod val="75000"/>
                </a:schemeClr>
              </a:solidFill>
            </a:endParaRPr>
          </a:p>
        </p:txBody>
      </p:sp>
    </p:spTree>
    <p:extLst>
      <p:ext uri="{BB962C8B-B14F-4D97-AF65-F5344CB8AC3E}">
        <p14:creationId xmlns:p14="http://schemas.microsoft.com/office/powerpoint/2010/main" val="49261715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chemeClr val="accent4">
                    <a:lumMod val="75000"/>
                  </a:schemeClr>
                </a:solidFill>
              </a:rPr>
              <a:t>Assistive </a:t>
            </a:r>
            <a:r>
              <a:rPr lang="en-US" dirty="0">
                <a:solidFill>
                  <a:schemeClr val="accent4">
                    <a:lumMod val="75000"/>
                  </a:schemeClr>
                </a:solidFill>
              </a:rPr>
              <a:t>technology, therefore, might be something as complex as a hand-held electronic magnifying instrument or as simple as a specialized rubber pencil grip.</a:t>
            </a:r>
          </a:p>
        </p:txBody>
      </p:sp>
    </p:spTree>
    <p:extLst>
      <p:ext uri="{BB962C8B-B14F-4D97-AF65-F5344CB8AC3E}">
        <p14:creationId xmlns:p14="http://schemas.microsoft.com/office/powerpoint/2010/main" val="424023468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3">
              <a:snd r:embed="rId2" name="chimes.wav"/>
            </a:hlinkClick>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9800" y="4572000"/>
            <a:ext cx="6629400" cy="16097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Content Placeholder 2"/>
          <p:cNvSpPr>
            <a:spLocks noGrp="1"/>
          </p:cNvSpPr>
          <p:nvPr>
            <p:ph idx="1"/>
          </p:nvPr>
        </p:nvSpPr>
        <p:spPr>
          <a:xfrm>
            <a:off x="457200" y="685800"/>
            <a:ext cx="8229600" cy="4525963"/>
          </a:xfrm>
        </p:spPr>
        <p:txBody>
          <a:bodyPr>
            <a:normAutofit lnSpcReduction="10000"/>
          </a:bodyPr>
          <a:lstStyle/>
          <a:p>
            <a:pPr marL="0" indent="0">
              <a:buNone/>
            </a:pPr>
            <a:r>
              <a:rPr lang="en-US" dirty="0" smtClean="0"/>
              <a:t>Students can utilize assistive technology to: </a:t>
            </a:r>
          </a:p>
          <a:p>
            <a:pPr lvl="0"/>
            <a:r>
              <a:rPr lang="en-US" dirty="0" smtClean="0">
                <a:solidFill>
                  <a:schemeClr val="accent4">
                    <a:lumMod val="75000"/>
                  </a:schemeClr>
                </a:solidFill>
              </a:rPr>
              <a:t>Communicate</a:t>
            </a:r>
          </a:p>
          <a:p>
            <a:pPr lvl="0"/>
            <a:r>
              <a:rPr lang="en-US" dirty="0" smtClean="0">
                <a:solidFill>
                  <a:schemeClr val="accent4">
                    <a:lumMod val="75000"/>
                  </a:schemeClr>
                </a:solidFill>
              </a:rPr>
              <a:t>Perform academic tasks</a:t>
            </a:r>
          </a:p>
          <a:p>
            <a:pPr lvl="0"/>
            <a:r>
              <a:rPr lang="en-US" dirty="0" smtClean="0">
                <a:solidFill>
                  <a:schemeClr val="accent4">
                    <a:lumMod val="75000"/>
                  </a:schemeClr>
                </a:solidFill>
              </a:rPr>
              <a:t>Participate in social and extracurricular activities</a:t>
            </a:r>
          </a:p>
          <a:p>
            <a:pPr lvl="0"/>
            <a:r>
              <a:rPr lang="en-US" dirty="0" smtClean="0">
                <a:solidFill>
                  <a:schemeClr val="accent4">
                    <a:lumMod val="75000"/>
                  </a:schemeClr>
                </a:solidFill>
              </a:rPr>
              <a:t>Move or travel around the school</a:t>
            </a:r>
          </a:p>
          <a:p>
            <a:pPr lvl="0"/>
            <a:r>
              <a:rPr lang="en-US" dirty="0" smtClean="0">
                <a:solidFill>
                  <a:schemeClr val="accent4">
                    <a:lumMod val="75000"/>
                  </a:schemeClr>
                </a:solidFill>
              </a:rPr>
              <a:t>Use proper seating and positioning</a:t>
            </a:r>
          </a:p>
          <a:p>
            <a:pPr lvl="0"/>
            <a:r>
              <a:rPr lang="en-US" dirty="0" smtClean="0">
                <a:solidFill>
                  <a:schemeClr val="accent4">
                    <a:lumMod val="75000"/>
                  </a:schemeClr>
                </a:solidFill>
              </a:rPr>
              <a:t>Access materials</a:t>
            </a:r>
          </a:p>
          <a:p>
            <a:endParaRPr lang="en-US" dirty="0"/>
          </a:p>
        </p:txBody>
      </p:sp>
    </p:spTree>
    <p:extLst>
      <p:ext uri="{BB962C8B-B14F-4D97-AF65-F5344CB8AC3E}">
        <p14:creationId xmlns:p14="http://schemas.microsoft.com/office/powerpoint/2010/main" val="85419716"/>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Old Friend Access</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chemeClr val="accent4">
                    <a:lumMod val="75000"/>
                  </a:schemeClr>
                </a:solidFill>
              </a:rPr>
              <a:t>Though assistive technology has the potential to improve both their quality of education and their quality of life, many students with disabilities simply do not have access to it. </a:t>
            </a:r>
          </a:p>
          <a:p>
            <a:endParaRPr lang="en-US" dirty="0"/>
          </a:p>
          <a:p>
            <a:endParaRPr lang="en-US" dirty="0"/>
          </a:p>
        </p:txBody>
      </p:sp>
    </p:spTree>
    <p:extLst>
      <p:ext uri="{BB962C8B-B14F-4D97-AF65-F5344CB8AC3E}">
        <p14:creationId xmlns:p14="http://schemas.microsoft.com/office/powerpoint/2010/main" val="684889748"/>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2438400"/>
            <a:ext cx="6550313" cy="38385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Content Placeholder 2"/>
          <p:cNvSpPr>
            <a:spLocks noGrp="1"/>
          </p:cNvSpPr>
          <p:nvPr>
            <p:ph idx="1"/>
          </p:nvPr>
        </p:nvSpPr>
        <p:spPr>
          <a:xfrm>
            <a:off x="457200" y="381000"/>
            <a:ext cx="8229600" cy="4525963"/>
          </a:xfrm>
        </p:spPr>
        <p:txBody>
          <a:bodyPr>
            <a:normAutofit/>
          </a:bodyPr>
          <a:lstStyle/>
          <a:p>
            <a:pPr marL="0" indent="0">
              <a:buNone/>
            </a:pPr>
            <a:r>
              <a:rPr lang="en-US" dirty="0" smtClean="0">
                <a:solidFill>
                  <a:schemeClr val="accent4">
                    <a:lumMod val="75000"/>
                  </a:schemeClr>
                </a:solidFill>
              </a:rPr>
              <a:t>In order for school personnel to consider assistive technology, they must first understand assistive technology can come in the form of: </a:t>
            </a:r>
          </a:p>
          <a:p>
            <a:pPr lvl="0"/>
            <a:r>
              <a:rPr lang="en-US" dirty="0" smtClean="0">
                <a:solidFill>
                  <a:schemeClr val="accent4">
                    <a:lumMod val="75000"/>
                  </a:schemeClr>
                </a:solidFill>
              </a:rPr>
              <a:t>Devices</a:t>
            </a:r>
          </a:p>
          <a:p>
            <a:pPr lvl="0"/>
            <a:r>
              <a:rPr lang="en-US" dirty="0" smtClean="0">
                <a:solidFill>
                  <a:schemeClr val="accent4">
                    <a:lumMod val="75000"/>
                  </a:schemeClr>
                </a:solidFill>
              </a:rPr>
              <a:t>Services</a:t>
            </a:r>
          </a:p>
          <a:p>
            <a:endParaRPr lang="en-US" dirty="0"/>
          </a:p>
        </p:txBody>
      </p:sp>
      <p:sp>
        <p:nvSpPr>
          <p:cNvPr id="5" name="Rectangle 4">
            <a:hlinkClick r:id="rId4">
              <a:snd r:embed="rId3" name="chimes.wav"/>
            </a:hlinkClick>
          </p:cNvPr>
          <p:cNvSpPr/>
          <p:nvPr/>
        </p:nvSpPr>
        <p:spPr>
          <a:xfrm>
            <a:off x="7315200" y="3429000"/>
            <a:ext cx="1066800" cy="18288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 action="ppaction://noaction">
              <a:snd r:embed="rId3" name="chimes.wav"/>
            </a:hlinkClick>
            <a:hlinkHover r:id="rId4"/>
          </p:cNvPr>
          <p:cNvSpPr/>
          <p:nvPr/>
        </p:nvSpPr>
        <p:spPr>
          <a:xfrm>
            <a:off x="2971800" y="3429000"/>
            <a:ext cx="1066800" cy="18288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4">
              <a:snd r:embed="rId3" name="chimes.wav"/>
            </a:hlinkClick>
          </p:cNvPr>
          <p:cNvSpPr/>
          <p:nvPr/>
        </p:nvSpPr>
        <p:spPr>
          <a:xfrm>
            <a:off x="5106843" y="3430621"/>
            <a:ext cx="1066800" cy="18288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607827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Assistive technology supports and services that are specified in the federal definition of assistive technology services include</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solidFill>
                  <a:schemeClr val="accent4">
                    <a:lumMod val="75000"/>
                  </a:schemeClr>
                </a:solidFill>
              </a:rPr>
              <a:t>Evaluating </a:t>
            </a:r>
            <a:r>
              <a:rPr lang="en-US" dirty="0">
                <a:solidFill>
                  <a:schemeClr val="accent4">
                    <a:lumMod val="75000"/>
                  </a:schemeClr>
                </a:solidFill>
              </a:rPr>
              <a:t>the student's need for a device</a:t>
            </a:r>
          </a:p>
          <a:p>
            <a:pPr lvl="0"/>
            <a:r>
              <a:rPr lang="en-US" dirty="0">
                <a:solidFill>
                  <a:schemeClr val="accent4">
                    <a:lumMod val="75000"/>
                  </a:schemeClr>
                </a:solidFill>
              </a:rPr>
              <a:t>Buying, leasing, or acquiring the device</a:t>
            </a:r>
          </a:p>
          <a:p>
            <a:pPr lvl="0"/>
            <a:r>
              <a:rPr lang="en-US" dirty="0">
                <a:solidFill>
                  <a:schemeClr val="accent4">
                    <a:lumMod val="75000"/>
                  </a:schemeClr>
                </a:solidFill>
              </a:rPr>
              <a:t>Selecting, fitting, adapting, repairing, or replacing the device as needed</a:t>
            </a:r>
          </a:p>
          <a:p>
            <a:pPr lvl="0"/>
            <a:r>
              <a:rPr lang="en-US" dirty="0">
                <a:solidFill>
                  <a:schemeClr val="accent4">
                    <a:lumMod val="75000"/>
                  </a:schemeClr>
                </a:solidFill>
              </a:rPr>
              <a:t>Coordinating the services for a student who uses a device (e.g., therapies, education)</a:t>
            </a:r>
          </a:p>
          <a:p>
            <a:pPr lvl="0"/>
            <a:r>
              <a:rPr lang="en-US" dirty="0">
                <a:solidFill>
                  <a:schemeClr val="accent4">
                    <a:lumMod val="75000"/>
                  </a:schemeClr>
                </a:solidFill>
              </a:rPr>
              <a:t>Providing training or technical assistance to the student, family, teachers, or others involved in the use of the device</a:t>
            </a:r>
          </a:p>
          <a:p>
            <a:endParaRPr lang="en-US" dirty="0"/>
          </a:p>
        </p:txBody>
      </p:sp>
    </p:spTree>
    <p:extLst>
      <p:ext uri="{BB962C8B-B14F-4D97-AF65-F5344CB8AC3E}">
        <p14:creationId xmlns:p14="http://schemas.microsoft.com/office/powerpoint/2010/main" val="65953145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1129</TotalTime>
  <Words>878</Words>
  <Application>Microsoft Office PowerPoint</Application>
  <PresentationFormat>On-screen Show (4:3)</PresentationFormat>
  <Paragraphs>69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Initial Questions</vt:lpstr>
      <vt:lpstr>PowerPoint Presentation</vt:lpstr>
      <vt:lpstr>What is AT?</vt:lpstr>
      <vt:lpstr>What is AT?</vt:lpstr>
      <vt:lpstr>PowerPoint Presentation</vt:lpstr>
      <vt:lpstr>Our  Old Friend Access</vt:lpstr>
      <vt:lpstr>PowerPoint Presentation</vt:lpstr>
      <vt:lpstr>Assistive technology supports and services that are specified in the federal definition of assistive technology services include</vt:lpstr>
      <vt:lpstr>These include training on: </vt:lpstr>
      <vt:lpstr>What are the school's responsibilities regarding assistive technology?</vt:lpstr>
      <vt:lpstr>IDEA '04 requires IEP teams to consider…</vt:lpstr>
      <vt:lpstr>Wisconsin Assistive Technology Initiative (WATI) Assistive Technology Consideration Guide</vt:lpstr>
      <vt:lpstr>Implementing AT</vt:lpstr>
      <vt:lpstr>PowerPoint Presentation</vt:lpstr>
      <vt:lpstr>Some Reasons for AT Abandonment </vt:lpstr>
      <vt:lpstr>PowerPoint Presentation</vt:lpstr>
    </vt:vector>
  </TitlesOfParts>
  <Company>Bellarmine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Help Desk Configuration</dc:creator>
  <cp:lastModifiedBy>Help Desk Configuration</cp:lastModifiedBy>
  <cp:revision>5</cp:revision>
  <dcterms:created xsi:type="dcterms:W3CDTF">2012-04-17T20:13:37Z</dcterms:created>
  <dcterms:modified xsi:type="dcterms:W3CDTF">2012-04-18T15:02:49Z</dcterms:modified>
</cp:coreProperties>
</file>